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0" r:id="rId3"/>
    <p:sldId id="380" r:id="rId4"/>
    <p:sldId id="384" r:id="rId5"/>
    <p:sldId id="278" r:id="rId6"/>
    <p:sldId id="382" r:id="rId7"/>
    <p:sldId id="383" r:id="rId8"/>
    <p:sldId id="279" r:id="rId9"/>
    <p:sldId id="281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635D"/>
    <a:srgbClr val="F7BE5D"/>
    <a:srgbClr val="FF5969"/>
    <a:srgbClr val="00A0A8"/>
    <a:srgbClr val="113278"/>
    <a:srgbClr val="92D050"/>
    <a:srgbClr val="F7DB93"/>
    <a:srgbClr val="52CBBE"/>
    <a:srgbClr val="4E4E56"/>
    <a:srgbClr val="DCD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4048-0F4A-4CB8-B392-B74AE415C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95AC7-9963-479F-BBC9-E921D2B2A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07FD4-5F25-4AF3-A1EF-E746C197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F83C8-AFAA-436E-AC51-C5EFD423B04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E82D9-C7EA-4158-8207-F2AF9F3A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D3F2C-A85A-464C-ABC7-4B9338D9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6E87-ECDB-4DEB-9034-51CF20E4F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90663A-BCE4-4112-9618-24A4C83D6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71F79-08D7-45A2-9FF8-FAE5F60C0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" y="53165"/>
            <a:ext cx="595893" cy="595421"/>
          </a:xfrm>
          <a:prstGeom prst="rect">
            <a:avLst/>
          </a:prstGeom>
          <a:ln w="12700">
            <a:solidFill>
              <a:srgbClr val="113278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63F3EA-D4E4-47AD-976F-0DA34D9307D8}"/>
              </a:ext>
            </a:extLst>
          </p:cNvPr>
          <p:cNvSpPr/>
          <p:nvPr userDrawn="1"/>
        </p:nvSpPr>
        <p:spPr>
          <a:xfrm>
            <a:off x="718996" y="350876"/>
            <a:ext cx="168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800" dirty="0">
                <a:solidFill>
                  <a:srgbClr val="113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 ЗОХИОН БАЙГУУЛАЛТ, ГЕОДЕЗИ, ЗУРАГ ЗҮЙН ГАЗАР</a:t>
            </a:r>
            <a:endParaRPr lang="en-US" sz="800" dirty="0">
              <a:solidFill>
                <a:srgbClr val="113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FE0D0-BC73-40FD-9DEC-1DAB5CCEA97A}"/>
              </a:ext>
            </a:extLst>
          </p:cNvPr>
          <p:cNvCxnSpPr/>
          <p:nvPr userDrawn="1"/>
        </p:nvCxnSpPr>
        <p:spPr>
          <a:xfrm>
            <a:off x="729629" y="85054"/>
            <a:ext cx="0" cy="552893"/>
          </a:xfrm>
          <a:prstGeom prst="line">
            <a:avLst/>
          </a:prstGeom>
          <a:ln>
            <a:solidFill>
              <a:srgbClr val="113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50A45D4-7152-4F24-B3E7-619E04665704}"/>
              </a:ext>
            </a:extLst>
          </p:cNvPr>
          <p:cNvSpPr/>
          <p:nvPr userDrawn="1"/>
        </p:nvSpPr>
        <p:spPr>
          <a:xfrm>
            <a:off x="3581400" y="1354336"/>
            <a:ext cx="5029200" cy="5029200"/>
          </a:xfrm>
          <a:prstGeom prst="rect">
            <a:avLst/>
          </a:prstGeom>
          <a:blipFill dpi="0" rotWithShape="1">
            <a:blip r:embed="rId4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2F778-2BD6-4341-9E65-8951C63E4339}"/>
              </a:ext>
            </a:extLst>
          </p:cNvPr>
          <p:cNvSpPr/>
          <p:nvPr userDrawn="1"/>
        </p:nvSpPr>
        <p:spPr>
          <a:xfrm>
            <a:off x="11002585" y="-2171"/>
            <a:ext cx="1189414" cy="744052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 b="-598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88999F-8EF2-4C47-A08D-B25248F8E248}"/>
              </a:ext>
            </a:extLst>
          </p:cNvPr>
          <p:cNvCxnSpPr/>
          <p:nvPr userDrawn="1"/>
        </p:nvCxnSpPr>
        <p:spPr>
          <a:xfrm>
            <a:off x="0" y="74188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381000">
              <a:schemeClr val="bg1">
                <a:lumMod val="50000"/>
                <a:alpha val="30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8D8450A-E04D-4151-8A9C-7815551F088B}"/>
              </a:ext>
            </a:extLst>
          </p:cNvPr>
          <p:cNvSpPr/>
          <p:nvPr userDrawn="1"/>
        </p:nvSpPr>
        <p:spPr>
          <a:xfrm>
            <a:off x="11747863" y="6474829"/>
            <a:ext cx="278674" cy="3831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90663A-BCE4-4112-9618-24A4C83D6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71F79-08D7-45A2-9FF8-FAE5F60C0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" y="53165"/>
            <a:ext cx="595893" cy="595421"/>
          </a:xfrm>
          <a:prstGeom prst="rect">
            <a:avLst/>
          </a:prstGeom>
          <a:ln w="12700">
            <a:solidFill>
              <a:srgbClr val="113278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63F3EA-D4E4-47AD-976F-0DA34D9307D8}"/>
              </a:ext>
            </a:extLst>
          </p:cNvPr>
          <p:cNvSpPr/>
          <p:nvPr userDrawn="1"/>
        </p:nvSpPr>
        <p:spPr>
          <a:xfrm>
            <a:off x="718996" y="350876"/>
            <a:ext cx="1683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800" dirty="0">
                <a:solidFill>
                  <a:srgbClr val="113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 ЗОХИОН БАЙГУУЛАЛТ, ГЕОДЕЗИ, ЗУРАГ ЗҮЙН ГАЗАР</a:t>
            </a:r>
            <a:endParaRPr lang="en-US" sz="800" dirty="0">
              <a:solidFill>
                <a:srgbClr val="113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FE0D0-BC73-40FD-9DEC-1DAB5CCEA97A}"/>
              </a:ext>
            </a:extLst>
          </p:cNvPr>
          <p:cNvCxnSpPr/>
          <p:nvPr userDrawn="1"/>
        </p:nvCxnSpPr>
        <p:spPr>
          <a:xfrm>
            <a:off x="729629" y="85054"/>
            <a:ext cx="0" cy="552893"/>
          </a:xfrm>
          <a:prstGeom prst="line">
            <a:avLst/>
          </a:prstGeom>
          <a:ln>
            <a:solidFill>
              <a:srgbClr val="1132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51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E5A9CE-0D44-4BBE-8F0E-47EAB1B9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D115A-29AD-40CE-9F2E-B38C6E051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C20F2-60D5-4F10-8706-D0A09BE2F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F83C8-AFAA-436E-AC51-C5EFD423B04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098E3-FEE1-4739-8A2D-AEDE63E66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4E4C8-8885-4711-8BEF-BEF52C8AC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26E87-ECDB-4DEB-9034-51CF20E4F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2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pn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BE7E27-4CB4-46E1-856D-D5CB2401F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5" b="18853"/>
          <a:stretch/>
        </p:blipFill>
        <p:spPr>
          <a:xfrm>
            <a:off x="0" y="0"/>
            <a:ext cx="12192000" cy="68660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BD048D-0A0D-4A8A-B449-98763258CF77}"/>
              </a:ext>
            </a:extLst>
          </p:cNvPr>
          <p:cNvSpPr/>
          <p:nvPr/>
        </p:nvSpPr>
        <p:spPr>
          <a:xfrm>
            <a:off x="0" y="-8021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AB7DC9-CFC2-4F6D-895B-0C264D8D902F}"/>
              </a:ext>
            </a:extLst>
          </p:cNvPr>
          <p:cNvSpPr/>
          <p:nvPr/>
        </p:nvSpPr>
        <p:spPr>
          <a:xfrm>
            <a:off x="-1" y="3429000"/>
            <a:ext cx="3883937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B0DB15-8B10-429A-A697-CF952DD4EF18}"/>
              </a:ext>
            </a:extLst>
          </p:cNvPr>
          <p:cNvSpPr/>
          <p:nvPr/>
        </p:nvSpPr>
        <p:spPr>
          <a:xfrm>
            <a:off x="3883936" y="-8021"/>
            <a:ext cx="8308064" cy="34370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D6B5C-7D34-40B6-8F3F-18590A640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3" y="4125838"/>
            <a:ext cx="1079648" cy="1078795"/>
          </a:xfrm>
          <a:prstGeom prst="rect">
            <a:avLst/>
          </a:prstGeom>
          <a:ln>
            <a:solidFill>
              <a:srgbClr val="11327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08DE2-1176-40B4-B165-6903F42A459C}"/>
              </a:ext>
            </a:extLst>
          </p:cNvPr>
          <p:cNvSpPr txBox="1"/>
          <p:nvPr/>
        </p:nvSpPr>
        <p:spPr>
          <a:xfrm>
            <a:off x="1181897" y="4673779"/>
            <a:ext cx="2563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800" b="1" dirty="0">
                <a:solidFill>
                  <a:srgbClr val="FFC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ЗАСГИЙН ГАЗРЫН ХЭРЭГЖҮҮЛЭГЧ АГЕНТЛАГ</a:t>
            </a:r>
            <a:endParaRPr lang="mn-MN" sz="1100" b="1" dirty="0">
              <a:solidFill>
                <a:srgbClr val="FFC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1200" b="1">
                <a:solidFill>
                  <a:srgbClr val="113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 ЗОХИОН </a:t>
            </a:r>
            <a:r>
              <a:rPr lang="mn-MN" sz="1200" b="1" dirty="0">
                <a:solidFill>
                  <a:srgbClr val="113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БАЙГУУЛАЛТ, ГЕОДЕЗИ, ЗУРАГ ЗҮЙН ГАЗАР</a:t>
            </a:r>
            <a:endParaRPr lang="en-US" sz="1200" b="1" dirty="0">
              <a:solidFill>
                <a:srgbClr val="113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617CB-3AB0-4016-9B30-ECAA77AED09D}"/>
              </a:ext>
            </a:extLst>
          </p:cNvPr>
          <p:cNvSpPr txBox="1"/>
          <p:nvPr/>
        </p:nvSpPr>
        <p:spPr>
          <a:xfrm>
            <a:off x="5551046" y="3045584"/>
            <a:ext cx="453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ДАРХАН-УУЛ АЙМГИЙН ГАЗРЫН ХАРИЛЦАА, БАРИЛГА, ХОТ БАЙГУУЛАЛТЫН ГАЗАР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8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0" grpId="0" animBg="1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4EC6-00A8-4A06-9145-EE73262573E2}"/>
              </a:ext>
            </a:extLst>
          </p:cNvPr>
          <p:cNvSpPr txBox="1">
            <a:spLocks/>
          </p:cNvSpPr>
          <p:nvPr/>
        </p:nvSpPr>
        <p:spPr>
          <a:xfrm>
            <a:off x="8750059" y="2294626"/>
            <a:ext cx="3441939" cy="22817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mn-MN" sz="2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АНХААРАЛ ХАНДУУЛСАНД БАЯРЛАЛАА</a:t>
            </a:r>
            <a:br>
              <a:rPr lang="mn-MN" sz="2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mn-MN" sz="12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8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407FD4-DFC5-45F9-88C7-36FAB1CB385F}"/>
              </a:ext>
            </a:extLst>
          </p:cNvPr>
          <p:cNvGrpSpPr/>
          <p:nvPr/>
        </p:nvGrpSpPr>
        <p:grpSpPr>
          <a:xfrm>
            <a:off x="8924008" y="4050878"/>
            <a:ext cx="3094039" cy="3175"/>
            <a:chOff x="3024980" y="5035550"/>
            <a:chExt cx="3094039" cy="31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021EA50-4C83-498C-B4B5-642FC00FB9BB}"/>
                </a:ext>
              </a:extLst>
            </p:cNvPr>
            <p:cNvCxnSpPr/>
            <p:nvPr/>
          </p:nvCxnSpPr>
          <p:spPr>
            <a:xfrm>
              <a:off x="3024980" y="5038725"/>
              <a:ext cx="3094039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4000">
                    <a:schemeClr val="bg1">
                      <a:lumMod val="75000"/>
                    </a:schemeClr>
                  </a:gs>
                  <a:gs pos="67000">
                    <a:schemeClr val="bg1">
                      <a:lumMod val="75000"/>
                    </a:schemeClr>
                  </a:gs>
                  <a:gs pos="100000">
                    <a:srgbClr val="FFFEFC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4138550-7144-4A0D-B059-FD2F5679EE73}"/>
                </a:ext>
              </a:extLst>
            </p:cNvPr>
            <p:cNvCxnSpPr/>
            <p:nvPr/>
          </p:nvCxnSpPr>
          <p:spPr>
            <a:xfrm>
              <a:off x="4189393" y="5035550"/>
              <a:ext cx="765213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814AE3-70A2-46F8-B09F-9678411D4B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060" y="4576420"/>
            <a:ext cx="3441940" cy="2295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C39B8-5DFB-4952-8B7D-7525F9D5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0"/>
          <a:stretch/>
        </p:blipFill>
        <p:spPr>
          <a:xfrm>
            <a:off x="1" y="2294626"/>
            <a:ext cx="8750057" cy="2281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B90DD-88A2-4AA6-A080-E26AEE7E7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/>
          <a:stretch/>
        </p:blipFill>
        <p:spPr>
          <a:xfrm>
            <a:off x="8750057" y="-13564"/>
            <a:ext cx="3441940" cy="2295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E46D02-69D8-442E-B132-4EA5413F0BAA}"/>
              </a:ext>
            </a:extLst>
          </p:cNvPr>
          <p:cNvSpPr/>
          <p:nvPr/>
        </p:nvSpPr>
        <p:spPr>
          <a:xfrm>
            <a:off x="5421363" y="5038912"/>
            <a:ext cx="301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mn-MN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ХОЛБОО БАРИХ</a:t>
            </a:r>
            <a:endParaRPr lang="mn-MN" sz="1400" dirty="0"/>
          </a:p>
          <a:p>
            <a:pPr lvl="0" algn="ctr"/>
            <a:r>
              <a:rPr lang="mn-M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Хаяг: Улаанбаатар хот, </a:t>
            </a:r>
            <a:endParaRPr lang="mn-MN" sz="1400" dirty="0"/>
          </a:p>
          <a:p>
            <a:pPr lvl="0" algn="ctr"/>
            <a:r>
              <a:rPr lang="mn-M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Чингэлтэй дүүрэг, </a:t>
            </a:r>
            <a:endParaRPr lang="mn-MN" sz="1400" dirty="0"/>
          </a:p>
          <a:p>
            <a:pPr lvl="0" algn="ctr"/>
            <a:r>
              <a:rPr lang="mn-M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Засгийн газрын 12-р байр</a:t>
            </a:r>
            <a:endParaRPr lang="mn-MN" sz="1400" dirty="0"/>
          </a:p>
          <a:p>
            <a:pPr lvl="0" algn="ctr"/>
            <a:r>
              <a:rPr lang="mn-MN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Утас</a:t>
            </a:r>
            <a:r>
              <a:rPr lang="mn-MN" sz="14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976-51-</a:t>
            </a:r>
            <a:r>
              <a:rPr lang="en-US" sz="14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70122099</a:t>
            </a:r>
            <a:endParaRPr lang="mn-MN" sz="1400" dirty="0"/>
          </a:p>
          <a:p>
            <a:pPr lvl="0" algn="ctr"/>
            <a:r>
              <a:rPr lang="en-US" sz="14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Odkhishig.s@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gazar.gov.mn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412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01">
            <a:extLst>
              <a:ext uri="{FF2B5EF4-FFF2-40B4-BE49-F238E27FC236}">
                <a16:creationId xmlns:a16="http://schemas.microsoft.com/office/drawing/2014/main" id="{5D9412AF-9354-4D48-8B81-9BDE3A7585DF}"/>
              </a:ext>
            </a:extLst>
          </p:cNvPr>
          <p:cNvSpPr/>
          <p:nvPr/>
        </p:nvSpPr>
        <p:spPr>
          <a:xfrm rot="16200000">
            <a:off x="5638800" y="-3036529"/>
            <a:ext cx="914400" cy="10058400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F6B109-3DC9-4AB8-9D3F-0BFEBDE7E87F}"/>
              </a:ext>
            </a:extLst>
          </p:cNvPr>
          <p:cNvSpPr/>
          <p:nvPr/>
        </p:nvSpPr>
        <p:spPr>
          <a:xfrm>
            <a:off x="1066800" y="1537809"/>
            <a:ext cx="914400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333DE5-B443-4894-9CC4-1516EF592826}"/>
              </a:ext>
            </a:extLst>
          </p:cNvPr>
          <p:cNvSpPr/>
          <p:nvPr/>
        </p:nvSpPr>
        <p:spPr>
          <a:xfrm>
            <a:off x="1158240" y="1629249"/>
            <a:ext cx="731520" cy="73152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FE89A36-5159-4DB0-B579-083D21AC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28" y="1789813"/>
            <a:ext cx="429647" cy="42964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BC2912B-142F-4911-89E8-1679F00A9A1C}"/>
              </a:ext>
            </a:extLst>
          </p:cNvPr>
          <p:cNvSpPr/>
          <p:nvPr/>
        </p:nvSpPr>
        <p:spPr>
          <a:xfrm>
            <a:off x="1981200" y="1712248"/>
            <a:ext cx="2295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ln w="0"/>
                <a:solidFill>
                  <a:srgbClr val="FF59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ҮНДЭСЛЭЛ</a:t>
            </a:r>
            <a:endParaRPr lang="en-US" sz="3200" b="1" dirty="0">
              <a:ln w="0"/>
              <a:solidFill>
                <a:srgbClr val="FF596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: Rounded Corners 101">
            <a:extLst>
              <a:ext uri="{FF2B5EF4-FFF2-40B4-BE49-F238E27FC236}">
                <a16:creationId xmlns:a16="http://schemas.microsoft.com/office/drawing/2014/main" id="{C5A03A6D-D8ED-4AFD-A826-FD0153C5BE02}"/>
              </a:ext>
            </a:extLst>
          </p:cNvPr>
          <p:cNvSpPr/>
          <p:nvPr/>
        </p:nvSpPr>
        <p:spPr>
          <a:xfrm rot="5400000">
            <a:off x="7191146" y="-1417923"/>
            <a:ext cx="1111404" cy="675670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D0FE1-0EF4-4520-A934-D88EC633F97B}"/>
              </a:ext>
            </a:extLst>
          </p:cNvPr>
          <p:cNvSpPr/>
          <p:nvPr/>
        </p:nvSpPr>
        <p:spPr>
          <a:xfrm>
            <a:off x="4622495" y="1452408"/>
            <a:ext cx="6373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батлагдсан хот төлөвлөлтийн дагуу Барилга, байгууламж барихад шаардагдах зөвшөөр</a:t>
            </a:r>
            <a:r>
              <a:rPr lang="mn-MN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өл болон барилга</a:t>
            </a:r>
            <a:r>
              <a:rPr lang="en-US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mn-MN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байгууламж</a:t>
            </a:r>
            <a:r>
              <a:rPr lang="en-US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mn-MN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инженерийн дэд бүтэц</a:t>
            </a:r>
            <a:r>
              <a:rPr lang="en-US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mn-MN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тохижилт ногоон байгууламжын мэдээллийг бүртгэх </a:t>
            </a:r>
            <a:r>
              <a:rPr lang="ru-RU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ажлЫг цахимжуул</a:t>
            </a:r>
            <a:r>
              <a:rPr lang="mn-MN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</a:t>
            </a:r>
            <a:r>
              <a:rPr lang="en-US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35" name="Rectangle: Rounded Corners 101">
            <a:extLst>
              <a:ext uri="{FF2B5EF4-FFF2-40B4-BE49-F238E27FC236}">
                <a16:creationId xmlns:a16="http://schemas.microsoft.com/office/drawing/2014/main" id="{F55995AF-A534-42F1-AEAC-BBAD32D3DAB8}"/>
              </a:ext>
            </a:extLst>
          </p:cNvPr>
          <p:cNvSpPr/>
          <p:nvPr/>
        </p:nvSpPr>
        <p:spPr>
          <a:xfrm rot="16200000">
            <a:off x="5640197" y="-1362327"/>
            <a:ext cx="914400" cy="10058400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2138368-1465-4800-AB98-2674250A4BBA}"/>
              </a:ext>
            </a:extLst>
          </p:cNvPr>
          <p:cNvSpPr/>
          <p:nvPr/>
        </p:nvSpPr>
        <p:spPr>
          <a:xfrm>
            <a:off x="1068197" y="3212011"/>
            <a:ext cx="914400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5884D7F-0F67-4E9D-B730-65654D6F4DD6}"/>
              </a:ext>
            </a:extLst>
          </p:cNvPr>
          <p:cNvSpPr/>
          <p:nvPr/>
        </p:nvSpPr>
        <p:spPr>
          <a:xfrm>
            <a:off x="1159637" y="3303451"/>
            <a:ext cx="731520" cy="731520"/>
          </a:xfrm>
          <a:prstGeom prst="ellipse">
            <a:avLst/>
          </a:prstGeom>
          <a:solidFill>
            <a:srgbClr val="52C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2CBB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5E63D58-CD81-4EBB-B885-31BE1AB91DB3}"/>
              </a:ext>
            </a:extLst>
          </p:cNvPr>
          <p:cNvSpPr/>
          <p:nvPr/>
        </p:nvSpPr>
        <p:spPr>
          <a:xfrm>
            <a:off x="1982597" y="3386450"/>
            <a:ext cx="2295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ln w="0"/>
                <a:solidFill>
                  <a:srgbClr val="52CBB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ХУГАЦАА</a:t>
            </a:r>
            <a:endParaRPr lang="en-US" sz="3200" b="1" dirty="0">
              <a:ln w="0"/>
              <a:solidFill>
                <a:srgbClr val="52CBB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Rectangle: Rounded Corners 101">
            <a:extLst>
              <a:ext uri="{FF2B5EF4-FFF2-40B4-BE49-F238E27FC236}">
                <a16:creationId xmlns:a16="http://schemas.microsoft.com/office/drawing/2014/main" id="{6ADBD456-91AA-422B-89F8-543A5FEA6C1D}"/>
              </a:ext>
            </a:extLst>
          </p:cNvPr>
          <p:cNvSpPr/>
          <p:nvPr/>
        </p:nvSpPr>
        <p:spPr>
          <a:xfrm rot="5400000">
            <a:off x="7192543" y="307508"/>
            <a:ext cx="1111404" cy="675670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33CE5D8-AC37-4C8E-9C5A-9FBDE2E6D39E}"/>
              </a:ext>
            </a:extLst>
          </p:cNvPr>
          <p:cNvSpPr/>
          <p:nvPr/>
        </p:nvSpPr>
        <p:spPr>
          <a:xfrm>
            <a:off x="4369891" y="3370539"/>
            <a:ext cx="67567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ОНЫ </a:t>
            </a:r>
            <a:r>
              <a:rPr lang="mn-MN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ДҮГЭЭР САРААС</a:t>
            </a:r>
          </a:p>
          <a:p>
            <a:pPr algn="ctr"/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 </a:t>
            </a:r>
            <a:r>
              <a:rPr lang="mn-MN" sz="1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ОНЫ </a:t>
            </a:r>
            <a:r>
              <a:rPr lang="en-US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mn-MN" sz="16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ДУГААР САР</a:t>
            </a:r>
            <a:endParaRPr lang="en-US" sz="1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AEB5FF-E7A4-4BCE-81AB-A12826EE34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37" y="3407142"/>
            <a:ext cx="457200" cy="457200"/>
          </a:xfrm>
          <a:prstGeom prst="rect">
            <a:avLst/>
          </a:prstGeom>
        </p:spPr>
      </p:pic>
      <p:sp>
        <p:nvSpPr>
          <p:cNvPr id="54" name="Rectangle: Rounded Corners 101">
            <a:extLst>
              <a:ext uri="{FF2B5EF4-FFF2-40B4-BE49-F238E27FC236}">
                <a16:creationId xmlns:a16="http://schemas.microsoft.com/office/drawing/2014/main" id="{561FAB0D-2F3F-4D36-8B20-61BFE7113401}"/>
              </a:ext>
            </a:extLst>
          </p:cNvPr>
          <p:cNvSpPr/>
          <p:nvPr/>
        </p:nvSpPr>
        <p:spPr>
          <a:xfrm rot="16200000">
            <a:off x="5640197" y="295086"/>
            <a:ext cx="914400" cy="10058400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A09F67-41AB-47D4-8801-61E96BBE3574}"/>
              </a:ext>
            </a:extLst>
          </p:cNvPr>
          <p:cNvSpPr/>
          <p:nvPr/>
        </p:nvSpPr>
        <p:spPr>
          <a:xfrm>
            <a:off x="1068197" y="4869424"/>
            <a:ext cx="914400" cy="9144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4065EBC-6392-4031-B797-1185C4D51BD6}"/>
              </a:ext>
            </a:extLst>
          </p:cNvPr>
          <p:cNvSpPr/>
          <p:nvPr/>
        </p:nvSpPr>
        <p:spPr>
          <a:xfrm>
            <a:off x="1159637" y="4960864"/>
            <a:ext cx="731520" cy="7315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rgbClr val="52CBB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4E320C2-4EBF-420D-9550-D76155E00FE3}"/>
              </a:ext>
            </a:extLst>
          </p:cNvPr>
          <p:cNvSpPr/>
          <p:nvPr/>
        </p:nvSpPr>
        <p:spPr>
          <a:xfrm>
            <a:off x="1982597" y="5043863"/>
            <a:ext cx="2385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ЦАР ХҮРЭЭ</a:t>
            </a:r>
            <a:endParaRPr lang="en-US" sz="3200" b="1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Rectangle: Rounded Corners 101">
            <a:extLst>
              <a:ext uri="{FF2B5EF4-FFF2-40B4-BE49-F238E27FC236}">
                <a16:creationId xmlns:a16="http://schemas.microsoft.com/office/drawing/2014/main" id="{6484B384-58D5-418C-9E04-C9F3EB401897}"/>
              </a:ext>
            </a:extLst>
          </p:cNvPr>
          <p:cNvSpPr/>
          <p:nvPr/>
        </p:nvSpPr>
        <p:spPr>
          <a:xfrm rot="5400000">
            <a:off x="7192543" y="1940196"/>
            <a:ext cx="1111404" cy="6756706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0BAE8F-A191-4CE9-9BF0-ED9AA872A00E}"/>
              </a:ext>
            </a:extLst>
          </p:cNvPr>
          <p:cNvSpPr/>
          <p:nvPr/>
        </p:nvSpPr>
        <p:spPr>
          <a:xfrm>
            <a:off x="4369891" y="5166973"/>
            <a:ext cx="67567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 АЙМАГ 330 СУМЫН ХЭМЖЭЭНД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3BE1F49-A06F-4741-8447-C96A0D9F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09" y="508224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66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9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3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8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3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1" grpId="0"/>
      <p:bldP spid="34" grpId="0" animBg="1"/>
      <p:bldP spid="18" grpId="0"/>
      <p:bldP spid="35" grpId="0" animBg="1"/>
      <p:bldP spid="36" grpId="0" animBg="1"/>
      <p:bldP spid="37" grpId="0" animBg="1"/>
      <p:bldP spid="39" grpId="0"/>
      <p:bldP spid="40" grpId="0" animBg="1"/>
      <p:bldP spid="41" grpId="0"/>
      <p:bldP spid="54" grpId="0" animBg="1"/>
      <p:bldP spid="55" grpId="0" animBg="1"/>
      <p:bldP spid="56" grpId="0" animBg="1"/>
      <p:bldP spid="57" grpId="0"/>
      <p:bldP spid="58" grpId="0" animBg="1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6832F5-50CA-4DA2-872B-C8EF49FA717E}"/>
              </a:ext>
            </a:extLst>
          </p:cNvPr>
          <p:cNvSpPr/>
          <p:nvPr/>
        </p:nvSpPr>
        <p:spPr>
          <a:xfrm>
            <a:off x="1608813" y="1983722"/>
            <a:ext cx="10318144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ЦАХИМ СИСТЕМИЙН ҮЙЛ АЖИЛЛАГАА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ХЭРЭГЛЭГЧИЙН МЕНЕЖМЕНТ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ИРГЭН, ХУУЛИЙН ЭТГЭЭД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ИНЖЕНЕРИЙН ДЭД БҮТЭЦ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ХОТ ТОХИЖИЛТ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БАРИЛГА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БАЙГУУЛАМЖИЙН МЭДЭЭЛЭЛ БҮРТГЭХ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0E426-4B63-4CC3-8FA4-11E1BF75A89A}"/>
              </a:ext>
            </a:extLst>
          </p:cNvPr>
          <p:cNvSpPr txBox="1"/>
          <p:nvPr/>
        </p:nvSpPr>
        <p:spPr>
          <a:xfrm>
            <a:off x="2316904" y="930034"/>
            <a:ext cx="7198579" cy="523220"/>
          </a:xfrm>
          <a:prstGeom prst="rect">
            <a:avLst/>
          </a:prstGeom>
          <a:solidFill>
            <a:srgbClr val="3DB3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mn-MN" sz="2800" b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АГУУЛГА</a:t>
            </a:r>
            <a:endParaRPr lang="mn-M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6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27782-5A75-4AEE-9E15-5C8A640BF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" b="20000"/>
          <a:stretch/>
        </p:blipFill>
        <p:spPr>
          <a:xfrm>
            <a:off x="781877" y="768626"/>
            <a:ext cx="10880035" cy="6093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6B5AC4-40B5-407E-B991-9BF0DA2A64B3}"/>
              </a:ext>
            </a:extLst>
          </p:cNvPr>
          <p:cNvSpPr/>
          <p:nvPr/>
        </p:nvSpPr>
        <p:spPr>
          <a:xfrm>
            <a:off x="3664085" y="174703"/>
            <a:ext cx="712910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mn-MN" altLang="mn-MN" sz="1600" b="1" dirty="0">
                <a:solidFill>
                  <a:srgbClr val="000066"/>
                </a:solidFill>
                <a:latin typeface="Mon Advertisement" panose="02020500000000000000" pitchFamily="18" charset="0"/>
              </a:rPr>
              <a:t>ЦАХИМ СИСТЕМИЙН </a:t>
            </a:r>
            <a:r>
              <a:rPr lang="mn-MN" altLang="mn-MN" sz="1600" b="1">
                <a:solidFill>
                  <a:srgbClr val="FF5969"/>
                </a:solidFill>
                <a:latin typeface="Mon Advertisement" panose="02020500000000000000" pitchFamily="18" charset="0"/>
              </a:rPr>
              <a:t>ҮЙЛ АЖИЛЛАГАА</a:t>
            </a:r>
            <a:endParaRPr lang="en-US" altLang="mn-MN" sz="1600" b="1" dirty="0">
              <a:solidFill>
                <a:srgbClr val="FF5969"/>
              </a:solidFill>
              <a:latin typeface="Mon Advertisement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B71D78F-D1CD-4E44-931D-80DBC2AB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242" y="2865840"/>
            <a:ext cx="2973936" cy="2335301"/>
          </a:xfrm>
          <a:prstGeom prst="rect">
            <a:avLst/>
          </a:prstGeom>
        </p:spPr>
      </p:pic>
      <p:sp>
        <p:nvSpPr>
          <p:cNvPr id="39" name="Rectangle: Rounded Corners 105">
            <a:extLst>
              <a:ext uri="{FF2B5EF4-FFF2-40B4-BE49-F238E27FC236}">
                <a16:creationId xmlns:a16="http://schemas.microsoft.com/office/drawing/2014/main" id="{2E2A055E-7715-43FB-99B2-B9CFB93DBF5F}"/>
              </a:ext>
            </a:extLst>
          </p:cNvPr>
          <p:cNvSpPr/>
          <p:nvPr/>
        </p:nvSpPr>
        <p:spPr>
          <a:xfrm rot="16200000">
            <a:off x="2267613" y="-260150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FA8F1-3F02-47A7-9040-7712BA11521B}"/>
              </a:ext>
            </a:extLst>
          </p:cNvPr>
          <p:cNvSpPr/>
          <p:nvPr/>
        </p:nvSpPr>
        <p:spPr>
          <a:xfrm>
            <a:off x="623622" y="1085451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EFBA711-72ED-4DCB-8136-DAFDC8E91AAF}"/>
              </a:ext>
            </a:extLst>
          </p:cNvPr>
          <p:cNvSpPr/>
          <p:nvPr/>
        </p:nvSpPr>
        <p:spPr>
          <a:xfrm>
            <a:off x="695326" y="1159767"/>
            <a:ext cx="795672" cy="795672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2961CF-1E69-49B0-91A8-0AB2CBC464B9}"/>
              </a:ext>
            </a:extLst>
          </p:cNvPr>
          <p:cNvSpPr/>
          <p:nvPr/>
        </p:nvSpPr>
        <p:spPr>
          <a:xfrm>
            <a:off x="1612938" y="1141237"/>
            <a:ext cx="2794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1200" cap="all">
                <a:latin typeface="+mj-lt"/>
              </a:rPr>
              <a:t>Иргэн, ХУУЛИЙН ЭТГЭЭДИЙН ИРҮҮЛСЭН ХҮСЭЛТ, ГАЗРЫН ГЭРЧИЛГЭЭ, ИРГЭНИЙ ҮНЭМЛЭХИЙН ХУУЛБАР ЗЭРГИЙГ СИСТЕМЭЭР ХҮЛЭЭН АВАХ</a:t>
            </a:r>
            <a:endParaRPr lang="ru-RU" sz="1200">
              <a:latin typeface="+mj-lt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CE8DE6-3E09-4F04-A1D3-362C9D360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103" y="1189672"/>
            <a:ext cx="740785" cy="743096"/>
          </a:xfrm>
          <a:prstGeom prst="rect">
            <a:avLst/>
          </a:prstGeom>
        </p:spPr>
      </p:pic>
      <p:sp>
        <p:nvSpPr>
          <p:cNvPr id="44" name="Rectangle: Rounded Corners 105">
            <a:extLst>
              <a:ext uri="{FF2B5EF4-FFF2-40B4-BE49-F238E27FC236}">
                <a16:creationId xmlns:a16="http://schemas.microsoft.com/office/drawing/2014/main" id="{BFC61545-58B5-428B-8C1A-D84EF819900F}"/>
              </a:ext>
            </a:extLst>
          </p:cNvPr>
          <p:cNvSpPr/>
          <p:nvPr/>
        </p:nvSpPr>
        <p:spPr>
          <a:xfrm rot="16200000">
            <a:off x="2267613" y="1199460"/>
            <a:ext cx="951215" cy="3638515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DF62A-53CA-47DC-B03E-43DCDB1E034B}"/>
              </a:ext>
            </a:extLst>
          </p:cNvPr>
          <p:cNvSpPr/>
          <p:nvPr/>
        </p:nvSpPr>
        <p:spPr>
          <a:xfrm>
            <a:off x="623622" y="2545061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ADE273-C770-43AE-BF1F-258BD58FF8A4}"/>
              </a:ext>
            </a:extLst>
          </p:cNvPr>
          <p:cNvSpPr/>
          <p:nvPr/>
        </p:nvSpPr>
        <p:spPr>
          <a:xfrm>
            <a:off x="695327" y="2607242"/>
            <a:ext cx="795671" cy="79567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4A1E2D5-7AFE-44B5-828F-90E1CB9A22B7}"/>
              </a:ext>
            </a:extLst>
          </p:cNvPr>
          <p:cNvSpPr/>
          <p:nvPr/>
        </p:nvSpPr>
        <p:spPr>
          <a:xfrm>
            <a:off x="1612938" y="2675557"/>
            <a:ext cx="2794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ГАЗРЫН КАДАСТРЫН СИСТЕМЭЭС ЭДЭЛБЭР ГАЗРЫН МЭДЭЭЛЛИЙГ ШАЛГАж баталгаажууЛна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8" name="Rectangle: Rounded Corners 105">
            <a:extLst>
              <a:ext uri="{FF2B5EF4-FFF2-40B4-BE49-F238E27FC236}">
                <a16:creationId xmlns:a16="http://schemas.microsoft.com/office/drawing/2014/main" id="{6CB1C1EB-F2F7-4CD3-9709-FEE938707709}"/>
              </a:ext>
            </a:extLst>
          </p:cNvPr>
          <p:cNvSpPr/>
          <p:nvPr/>
        </p:nvSpPr>
        <p:spPr>
          <a:xfrm rot="16200000">
            <a:off x="2267613" y="2643668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EC5F4DE-8308-42DB-9858-2B5B5C69D268}"/>
              </a:ext>
            </a:extLst>
          </p:cNvPr>
          <p:cNvSpPr/>
          <p:nvPr/>
        </p:nvSpPr>
        <p:spPr>
          <a:xfrm>
            <a:off x="623622" y="3989269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20EC75-2AD4-4A9A-9971-EFEF59D52B87}"/>
              </a:ext>
            </a:extLst>
          </p:cNvPr>
          <p:cNvSpPr/>
          <p:nvPr/>
        </p:nvSpPr>
        <p:spPr>
          <a:xfrm>
            <a:off x="704853" y="4082634"/>
            <a:ext cx="786146" cy="786146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CF2F30-F98B-4CC8-88AA-9F022C63B286}"/>
              </a:ext>
            </a:extLst>
          </p:cNvPr>
          <p:cNvSpPr/>
          <p:nvPr/>
        </p:nvSpPr>
        <p:spPr>
          <a:xfrm>
            <a:off x="1608025" y="4149830"/>
            <a:ext cx="2799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Архитектур төлөвлөлтийн  даалгаврыг </a:t>
            </a:r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бөглөж </a:t>
            </a:r>
            <a:r>
              <a:rPr lang="ru-RU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системээс батАлгаажуулна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2" name="Rectangle: Rounded Corners 105">
            <a:extLst>
              <a:ext uri="{FF2B5EF4-FFF2-40B4-BE49-F238E27FC236}">
                <a16:creationId xmlns:a16="http://schemas.microsoft.com/office/drawing/2014/main" id="{9D7206D0-0867-418F-B69D-F8FEF7870FF9}"/>
              </a:ext>
            </a:extLst>
          </p:cNvPr>
          <p:cNvSpPr/>
          <p:nvPr/>
        </p:nvSpPr>
        <p:spPr>
          <a:xfrm rot="16200000">
            <a:off x="2262107" y="4127210"/>
            <a:ext cx="951216" cy="3638515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4E79EB-A148-4DD4-84E9-9FC9A41F58C8}"/>
              </a:ext>
            </a:extLst>
          </p:cNvPr>
          <p:cNvSpPr/>
          <p:nvPr/>
        </p:nvSpPr>
        <p:spPr>
          <a:xfrm>
            <a:off x="623622" y="5470860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F82B33-0F74-4ECA-B97F-53E3AC1DE37B}"/>
              </a:ext>
            </a:extLst>
          </p:cNvPr>
          <p:cNvSpPr/>
          <p:nvPr/>
        </p:nvSpPr>
        <p:spPr>
          <a:xfrm>
            <a:off x="702935" y="5550571"/>
            <a:ext cx="788063" cy="788063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4C69767-D1E0-4958-8E64-724B4FE697CE}"/>
              </a:ext>
            </a:extLst>
          </p:cNvPr>
          <p:cNvSpPr/>
          <p:nvPr/>
        </p:nvSpPr>
        <p:spPr>
          <a:xfrm>
            <a:off x="1658895" y="5686692"/>
            <a:ext cx="2551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ЭХ ЗАГВАР /ЭСКИЗ/ ЗУРГИЙГ СИСТЕМД БҮРТГЭЖ ОРУУЛНА</a:t>
            </a:r>
            <a:endParaRPr lang="en-US" sz="12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264475-3597-4BC0-8DC1-7241305B6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33" y="2624012"/>
            <a:ext cx="731016" cy="80934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5603F31-D1E0-4642-A437-00B8848F2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40" y="4115069"/>
            <a:ext cx="724299" cy="724299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0569023-865F-4838-9FE8-626EB56ECF8D}"/>
              </a:ext>
            </a:extLst>
          </p:cNvPr>
          <p:cNvSpPr/>
          <p:nvPr/>
        </p:nvSpPr>
        <p:spPr>
          <a:xfrm>
            <a:off x="11048997" y="2779958"/>
            <a:ext cx="1143000" cy="2286000"/>
          </a:xfrm>
          <a:custGeom>
            <a:avLst/>
            <a:gdLst>
              <a:gd name="connsiteX0" fmla="*/ 1143000 w 1143000"/>
              <a:gd name="connsiteY0" fmla="*/ 0 h 2286000"/>
              <a:gd name="connsiteX1" fmla="*/ 1143000 w 1143000"/>
              <a:gd name="connsiteY1" fmla="*/ 2286000 h 2286000"/>
              <a:gd name="connsiteX2" fmla="*/ 0 w 1143000"/>
              <a:gd name="connsiteY2" fmla="*/ 1143000 h 2286000"/>
              <a:gd name="connsiteX3" fmla="*/ 1143000 w 1143000"/>
              <a:gd name="connsiteY3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2286000">
                <a:moveTo>
                  <a:pt x="1143000" y="0"/>
                </a:moveTo>
                <a:lnTo>
                  <a:pt x="1143000" y="2286000"/>
                </a:ln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820A81-516B-4396-83BD-3F7E8E9C8B90}"/>
              </a:ext>
            </a:extLst>
          </p:cNvPr>
          <p:cNvSpPr txBox="1"/>
          <p:nvPr/>
        </p:nvSpPr>
        <p:spPr>
          <a:xfrm rot="16200000">
            <a:off x="10845377" y="3599792"/>
            <a:ext cx="20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ХЭРЭГЛЭГЧИД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ЗОРИУЛСАН 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ВеБ СИСТЕМ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EAC8967-103C-46E1-91BF-41DAAD9E420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68" y="3694357"/>
            <a:ext cx="457200" cy="4572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FFCFDAA-5656-4CD1-86A6-547CBAE49A25}"/>
              </a:ext>
            </a:extLst>
          </p:cNvPr>
          <p:cNvSpPr/>
          <p:nvPr/>
        </p:nvSpPr>
        <p:spPr>
          <a:xfrm>
            <a:off x="3664085" y="174703"/>
            <a:ext cx="712910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mn-MN" altLang="mn-MN" sz="1600" b="1" dirty="0">
                <a:solidFill>
                  <a:srgbClr val="000066"/>
                </a:solidFill>
                <a:latin typeface="Mon Advertisement" panose="02020500000000000000" pitchFamily="18" charset="0"/>
              </a:rPr>
              <a:t>ХЭРЭГЛЭЧИЙН ЭРХ </a:t>
            </a:r>
            <a:r>
              <a:rPr lang="mn-MN" altLang="mn-MN" sz="1600" dirty="0">
                <a:solidFill>
                  <a:srgbClr val="FF5969"/>
                </a:solidFill>
                <a:latin typeface="Mon Advertisement" panose="02020500000000000000" pitchFamily="18" charset="0"/>
              </a:rPr>
              <a:t>/</a:t>
            </a:r>
            <a:r>
              <a:rPr lang="mn-MN" altLang="mn-MN" sz="1600" b="1" dirty="0">
                <a:solidFill>
                  <a:srgbClr val="FF5969"/>
                </a:solidFill>
                <a:latin typeface="Mon Advertisement" panose="02020500000000000000" pitchFamily="18" charset="0"/>
              </a:rPr>
              <a:t>АЙМГИЙН ЕРӨНХИЙ АРХИТЕКТОР</a:t>
            </a:r>
            <a:r>
              <a:rPr lang="mn-MN" altLang="mn-MN" sz="1600" dirty="0">
                <a:solidFill>
                  <a:srgbClr val="FF5969"/>
                </a:solidFill>
                <a:latin typeface="Mon Advertisement" panose="02020500000000000000" pitchFamily="18" charset="0"/>
              </a:rPr>
              <a:t>/ </a:t>
            </a:r>
            <a:endParaRPr lang="en-US" altLang="mn-MN" sz="1600" dirty="0">
              <a:solidFill>
                <a:srgbClr val="FF5969"/>
              </a:solidFill>
              <a:latin typeface="Mon Advertisement" panose="02020500000000000000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39FC9E0-945A-4549-946F-8006C5B8B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74" y="5582452"/>
            <a:ext cx="724299" cy="724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A184D2-8AFC-4D7A-8941-572189EA3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016" y="1640145"/>
            <a:ext cx="1619283" cy="22898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179B9-D911-4D27-8D59-ACC88C8572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421" y="1644205"/>
            <a:ext cx="1619283" cy="22857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25D2C-65E4-4CAE-AFD2-AFB16D00AD7D}"/>
              </a:ext>
            </a:extLst>
          </p:cNvPr>
          <p:cNvSpPr txBox="1"/>
          <p:nvPr/>
        </p:nvSpPr>
        <p:spPr>
          <a:xfrm>
            <a:off x="7501589" y="1198095"/>
            <a:ext cx="161471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mn-MN" sz="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рхитектур төлөвлөлтийн даалгавар</a:t>
            </a: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0F0E7-80AE-4E6E-9AAD-32F7CA6B0F6F}"/>
              </a:ext>
            </a:extLst>
          </p:cNvPr>
          <p:cNvSpPr txBox="1"/>
          <p:nvPr/>
        </p:nvSpPr>
        <p:spPr>
          <a:xfrm>
            <a:off x="9462421" y="1198095"/>
            <a:ext cx="161471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Байршлын схем системд оруулах</a:t>
            </a: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4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4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8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3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3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700"/>
                            </p:stCondLst>
                            <p:childTnLst>
                              <p:par>
                                <p:cTn id="1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B71D78F-D1CD-4E44-931D-80DBC2AB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399" y="3365060"/>
            <a:ext cx="3111040" cy="2521390"/>
          </a:xfrm>
          <a:prstGeom prst="rect">
            <a:avLst/>
          </a:prstGeom>
        </p:spPr>
      </p:pic>
      <p:sp>
        <p:nvSpPr>
          <p:cNvPr id="39" name="Rectangle: Rounded Corners 105">
            <a:extLst>
              <a:ext uri="{FF2B5EF4-FFF2-40B4-BE49-F238E27FC236}">
                <a16:creationId xmlns:a16="http://schemas.microsoft.com/office/drawing/2014/main" id="{2E2A055E-7715-43FB-99B2-B9CFB93DBF5F}"/>
              </a:ext>
            </a:extLst>
          </p:cNvPr>
          <p:cNvSpPr/>
          <p:nvPr/>
        </p:nvSpPr>
        <p:spPr>
          <a:xfrm rot="16200000">
            <a:off x="2267613" y="-260150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FA8F1-3F02-47A7-9040-7712BA11521B}"/>
              </a:ext>
            </a:extLst>
          </p:cNvPr>
          <p:cNvSpPr/>
          <p:nvPr/>
        </p:nvSpPr>
        <p:spPr>
          <a:xfrm>
            <a:off x="623622" y="1085451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EFBA711-72ED-4DCB-8136-DAFDC8E91AAF}"/>
              </a:ext>
            </a:extLst>
          </p:cNvPr>
          <p:cNvSpPr/>
          <p:nvPr/>
        </p:nvSpPr>
        <p:spPr>
          <a:xfrm>
            <a:off x="695326" y="1159767"/>
            <a:ext cx="795672" cy="795672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2961CF-1E69-49B0-91A8-0AB2CBC464B9}"/>
              </a:ext>
            </a:extLst>
          </p:cNvPr>
          <p:cNvSpPr/>
          <p:nvPr/>
        </p:nvSpPr>
        <p:spPr>
          <a:xfrm>
            <a:off x="1612938" y="1236487"/>
            <a:ext cx="2794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Барилгын ажил эхлэх, үргэлжлүүлэх зөвшөөрлИЙг системээс батАлгаажуулна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CE8DE6-3E09-4F04-A1D3-362C9D360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935" y="1222589"/>
            <a:ext cx="782654" cy="650157"/>
          </a:xfrm>
          <a:prstGeom prst="rect">
            <a:avLst/>
          </a:prstGeom>
        </p:spPr>
      </p:pic>
      <p:sp>
        <p:nvSpPr>
          <p:cNvPr id="44" name="Rectangle: Rounded Corners 105">
            <a:extLst>
              <a:ext uri="{FF2B5EF4-FFF2-40B4-BE49-F238E27FC236}">
                <a16:creationId xmlns:a16="http://schemas.microsoft.com/office/drawing/2014/main" id="{BFC61545-58B5-428B-8C1A-D84EF819900F}"/>
              </a:ext>
            </a:extLst>
          </p:cNvPr>
          <p:cNvSpPr/>
          <p:nvPr/>
        </p:nvSpPr>
        <p:spPr>
          <a:xfrm rot="16200000">
            <a:off x="2267613" y="1256610"/>
            <a:ext cx="951215" cy="3638515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DF62A-53CA-47DC-B03E-43DCDB1E034B}"/>
              </a:ext>
            </a:extLst>
          </p:cNvPr>
          <p:cNvSpPr/>
          <p:nvPr/>
        </p:nvSpPr>
        <p:spPr>
          <a:xfrm>
            <a:off x="623622" y="2602211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ADE273-C770-43AE-BF1F-258BD58FF8A4}"/>
              </a:ext>
            </a:extLst>
          </p:cNvPr>
          <p:cNvSpPr/>
          <p:nvPr/>
        </p:nvSpPr>
        <p:spPr>
          <a:xfrm>
            <a:off x="695327" y="2673917"/>
            <a:ext cx="795671" cy="79567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4A1E2D5-7AFE-44B5-828F-90E1CB9A22B7}"/>
              </a:ext>
            </a:extLst>
          </p:cNvPr>
          <p:cNvSpPr/>
          <p:nvPr/>
        </p:nvSpPr>
        <p:spPr>
          <a:xfrm>
            <a:off x="1612938" y="2675557"/>
            <a:ext cx="27940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Барилга, байгууламжийг ашиглалтад хүлээн авах комиссын дүгнэлтийг системээс баталгаажуулна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264475-3597-4BC0-8DC1-7241305B6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225" y="2742672"/>
            <a:ext cx="661492" cy="622388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0569023-865F-4838-9FE8-626EB56ECF8D}"/>
              </a:ext>
            </a:extLst>
          </p:cNvPr>
          <p:cNvSpPr/>
          <p:nvPr/>
        </p:nvSpPr>
        <p:spPr>
          <a:xfrm>
            <a:off x="11048997" y="2779958"/>
            <a:ext cx="1143000" cy="2286000"/>
          </a:xfrm>
          <a:custGeom>
            <a:avLst/>
            <a:gdLst>
              <a:gd name="connsiteX0" fmla="*/ 1143000 w 1143000"/>
              <a:gd name="connsiteY0" fmla="*/ 0 h 2286000"/>
              <a:gd name="connsiteX1" fmla="*/ 1143000 w 1143000"/>
              <a:gd name="connsiteY1" fmla="*/ 2286000 h 2286000"/>
              <a:gd name="connsiteX2" fmla="*/ 0 w 1143000"/>
              <a:gd name="connsiteY2" fmla="*/ 1143000 h 2286000"/>
              <a:gd name="connsiteX3" fmla="*/ 1143000 w 1143000"/>
              <a:gd name="connsiteY3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2286000">
                <a:moveTo>
                  <a:pt x="1143000" y="0"/>
                </a:moveTo>
                <a:lnTo>
                  <a:pt x="1143000" y="2286000"/>
                </a:ln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820A81-516B-4396-83BD-3F7E8E9C8B90}"/>
              </a:ext>
            </a:extLst>
          </p:cNvPr>
          <p:cNvSpPr txBox="1"/>
          <p:nvPr/>
        </p:nvSpPr>
        <p:spPr>
          <a:xfrm rot="16200000">
            <a:off x="10845377" y="3599792"/>
            <a:ext cx="20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ХЭРЭГЛЭГЧИД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ЗОРИУЛСАН 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ВеБ СИСТЕМ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EAC8967-103C-46E1-91BF-41DAAD9E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68" y="3694357"/>
            <a:ext cx="457200" cy="4572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FFCFDAA-5656-4CD1-86A6-547CBAE49A25}"/>
              </a:ext>
            </a:extLst>
          </p:cNvPr>
          <p:cNvSpPr/>
          <p:nvPr/>
        </p:nvSpPr>
        <p:spPr>
          <a:xfrm>
            <a:off x="3112663" y="90484"/>
            <a:ext cx="769924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altLang="mn-MN" sz="1600" b="1">
                <a:solidFill>
                  <a:srgbClr val="000066"/>
                </a:solidFill>
                <a:latin typeface="Mon Advertisement" panose="02020500000000000000" pitchFamily="18" charset="0"/>
              </a:rPr>
              <a:t>ХЭРЭГЛЭЧИЙН ЭРХ </a:t>
            </a:r>
            <a:r>
              <a:rPr lang="mn-MN" altLang="mn-MN" sz="1600">
                <a:solidFill>
                  <a:srgbClr val="FF5969"/>
                </a:solidFill>
                <a:latin typeface="Mon Advertisement" panose="02020500000000000000" pitchFamily="18" charset="0"/>
              </a:rPr>
              <a:t>/ГХБХБГ-ЫН БАРИЛГА ХОТ БАЙГУУЛАЛТЫН ХЭЛТСИЙН ДАРГА/ </a:t>
            </a:r>
            <a:endParaRPr lang="en-US" altLang="mn-MN" sz="1600" dirty="0">
              <a:solidFill>
                <a:srgbClr val="FF5969"/>
              </a:solidFill>
              <a:latin typeface="Mon Advertisement" panose="02020500000000000000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184D2-8AFC-4D7A-8941-572189EA3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555" y="1614257"/>
            <a:ext cx="1642918" cy="198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179B9-D911-4D27-8D59-ACC88C857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3450" y="1614257"/>
            <a:ext cx="1627109" cy="1985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25D2C-65E4-4CAE-AFD2-AFB16D00AD7D}"/>
              </a:ext>
            </a:extLst>
          </p:cNvPr>
          <p:cNvSpPr txBox="1"/>
          <p:nvPr/>
        </p:nvSpPr>
        <p:spPr>
          <a:xfrm>
            <a:off x="7413555" y="1079200"/>
            <a:ext cx="164291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Барилгын ажил эхлэх, үргэлжлүүлэх зөвшөөрөл</a:t>
            </a:r>
            <a:endParaRPr lang="en-US" sz="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0F0E7-80AE-4E6E-9AAD-32F7CA6B0F6F}"/>
              </a:ext>
            </a:extLst>
          </p:cNvPr>
          <p:cNvSpPr txBox="1"/>
          <p:nvPr/>
        </p:nvSpPr>
        <p:spPr>
          <a:xfrm>
            <a:off x="9237643" y="1084089"/>
            <a:ext cx="164291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Барилга, байгууламжийг ашиглалтад оруулах комиссын акт</a:t>
            </a: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02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/>
      <p:bldP spid="44" grpId="0" animBg="1"/>
      <p:bldP spid="45" grpId="0" animBg="1"/>
      <p:bldP spid="46" grpId="0" animBg="1"/>
      <p:bldP spid="47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B71D78F-D1CD-4E44-931D-80DBC2AB2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4781" y="2944579"/>
            <a:ext cx="2729433" cy="2335495"/>
          </a:xfrm>
          <a:prstGeom prst="rect">
            <a:avLst/>
          </a:prstGeom>
        </p:spPr>
      </p:pic>
      <p:sp>
        <p:nvSpPr>
          <p:cNvPr id="39" name="Rectangle: Rounded Corners 105">
            <a:extLst>
              <a:ext uri="{FF2B5EF4-FFF2-40B4-BE49-F238E27FC236}">
                <a16:creationId xmlns:a16="http://schemas.microsoft.com/office/drawing/2014/main" id="{2E2A055E-7715-43FB-99B2-B9CFB93DBF5F}"/>
              </a:ext>
            </a:extLst>
          </p:cNvPr>
          <p:cNvSpPr/>
          <p:nvPr/>
        </p:nvSpPr>
        <p:spPr>
          <a:xfrm rot="16200000">
            <a:off x="2267613" y="-498275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FA8F1-3F02-47A7-9040-7712BA11521B}"/>
              </a:ext>
            </a:extLst>
          </p:cNvPr>
          <p:cNvSpPr/>
          <p:nvPr/>
        </p:nvSpPr>
        <p:spPr>
          <a:xfrm>
            <a:off x="623622" y="847326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EFBA711-72ED-4DCB-8136-DAFDC8E91AAF}"/>
              </a:ext>
            </a:extLst>
          </p:cNvPr>
          <p:cNvSpPr/>
          <p:nvPr/>
        </p:nvSpPr>
        <p:spPr>
          <a:xfrm>
            <a:off x="695326" y="931167"/>
            <a:ext cx="795672" cy="795672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2961CF-1E69-49B0-91A8-0AB2CBC464B9}"/>
              </a:ext>
            </a:extLst>
          </p:cNvPr>
          <p:cNvSpPr/>
          <p:nvPr/>
        </p:nvSpPr>
        <p:spPr>
          <a:xfrm>
            <a:off x="1612938" y="1055512"/>
            <a:ext cx="2794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БАРИЛГЫН ТЭГ, ТЭНХЛЭГИЙН АКТЫН МЭДЭЭЛЛИЙГ МЭДЭЭЛЛИЙН САНД БҮРТГЭХ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CE8DE6-3E09-4F04-A1D3-362C9D360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09" y="974191"/>
            <a:ext cx="715533" cy="715533"/>
          </a:xfrm>
          <a:prstGeom prst="rect">
            <a:avLst/>
          </a:prstGeom>
        </p:spPr>
      </p:pic>
      <p:sp>
        <p:nvSpPr>
          <p:cNvPr id="44" name="Rectangle: Rounded Corners 105">
            <a:extLst>
              <a:ext uri="{FF2B5EF4-FFF2-40B4-BE49-F238E27FC236}">
                <a16:creationId xmlns:a16="http://schemas.microsoft.com/office/drawing/2014/main" id="{BFC61545-58B5-428B-8C1A-D84EF819900F}"/>
              </a:ext>
            </a:extLst>
          </p:cNvPr>
          <p:cNvSpPr/>
          <p:nvPr/>
        </p:nvSpPr>
        <p:spPr>
          <a:xfrm rot="16200000">
            <a:off x="2267613" y="694635"/>
            <a:ext cx="951215" cy="3638515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E4DF62A-53CA-47DC-B03E-43DCDB1E034B}"/>
              </a:ext>
            </a:extLst>
          </p:cNvPr>
          <p:cNvSpPr/>
          <p:nvPr/>
        </p:nvSpPr>
        <p:spPr>
          <a:xfrm>
            <a:off x="623622" y="2030711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AADE273-C770-43AE-BF1F-258BD58FF8A4}"/>
              </a:ext>
            </a:extLst>
          </p:cNvPr>
          <p:cNvSpPr/>
          <p:nvPr/>
        </p:nvSpPr>
        <p:spPr>
          <a:xfrm>
            <a:off x="695327" y="2102417"/>
            <a:ext cx="795671" cy="795671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4A1E2D5-7AFE-44B5-828F-90E1CB9A22B7}"/>
              </a:ext>
            </a:extLst>
          </p:cNvPr>
          <p:cNvSpPr/>
          <p:nvPr/>
        </p:nvSpPr>
        <p:spPr>
          <a:xfrm>
            <a:off x="1612938" y="2113582"/>
            <a:ext cx="2794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БАРИЛГЫН ЗУРАГЛАЛЫГ ШАЛГАЖ, ГҮЙЦЭТГЭЛИЙН ЗУРГИЙН АКТЫН МЭДЭЭЛЛИЙГ МЭДЭЭЛЛИЙН САНД БҮРТГЭХ  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8" name="Rectangle: Rounded Corners 105">
            <a:extLst>
              <a:ext uri="{FF2B5EF4-FFF2-40B4-BE49-F238E27FC236}">
                <a16:creationId xmlns:a16="http://schemas.microsoft.com/office/drawing/2014/main" id="{6CB1C1EB-F2F7-4CD3-9709-FEE938707709}"/>
              </a:ext>
            </a:extLst>
          </p:cNvPr>
          <p:cNvSpPr/>
          <p:nvPr/>
        </p:nvSpPr>
        <p:spPr>
          <a:xfrm rot="16200000">
            <a:off x="2267613" y="1938818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EC5F4DE-8308-42DB-9858-2B5B5C69D268}"/>
              </a:ext>
            </a:extLst>
          </p:cNvPr>
          <p:cNvSpPr/>
          <p:nvPr/>
        </p:nvSpPr>
        <p:spPr>
          <a:xfrm>
            <a:off x="623622" y="3284419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20EC75-2AD4-4A9A-9971-EFEF59D52B87}"/>
              </a:ext>
            </a:extLst>
          </p:cNvPr>
          <p:cNvSpPr/>
          <p:nvPr/>
        </p:nvSpPr>
        <p:spPr>
          <a:xfrm>
            <a:off x="695326" y="3371850"/>
            <a:ext cx="795673" cy="801605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CF2F30-F98B-4CC8-88AA-9F022C63B286}"/>
              </a:ext>
            </a:extLst>
          </p:cNvPr>
          <p:cNvSpPr/>
          <p:nvPr/>
        </p:nvSpPr>
        <p:spPr>
          <a:xfrm>
            <a:off x="1608025" y="3444980"/>
            <a:ext cx="2799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</a:t>
            </a:r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ОТ БАЙГУУЛАЛТЫН КАДАСТРЫН БАРИЛГА, БАЙГУУЛАМЖИЙН МАЯГТЫГ БҮРТГЭХ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264475-3597-4BC0-8DC1-7241305B6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16" y="2016823"/>
            <a:ext cx="952440" cy="9524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5603F31-D1E0-4642-A437-00B8848F2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694" y="3412169"/>
            <a:ext cx="720560" cy="720560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0569023-865F-4838-9FE8-626EB56ECF8D}"/>
              </a:ext>
            </a:extLst>
          </p:cNvPr>
          <p:cNvSpPr/>
          <p:nvPr/>
        </p:nvSpPr>
        <p:spPr>
          <a:xfrm>
            <a:off x="11048997" y="2779958"/>
            <a:ext cx="1143000" cy="2286000"/>
          </a:xfrm>
          <a:custGeom>
            <a:avLst/>
            <a:gdLst>
              <a:gd name="connsiteX0" fmla="*/ 1143000 w 1143000"/>
              <a:gd name="connsiteY0" fmla="*/ 0 h 2286000"/>
              <a:gd name="connsiteX1" fmla="*/ 1143000 w 1143000"/>
              <a:gd name="connsiteY1" fmla="*/ 2286000 h 2286000"/>
              <a:gd name="connsiteX2" fmla="*/ 0 w 1143000"/>
              <a:gd name="connsiteY2" fmla="*/ 1143000 h 2286000"/>
              <a:gd name="connsiteX3" fmla="*/ 1143000 w 1143000"/>
              <a:gd name="connsiteY3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2286000">
                <a:moveTo>
                  <a:pt x="1143000" y="0"/>
                </a:moveTo>
                <a:lnTo>
                  <a:pt x="1143000" y="2286000"/>
                </a:ln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820A81-516B-4396-83BD-3F7E8E9C8B90}"/>
              </a:ext>
            </a:extLst>
          </p:cNvPr>
          <p:cNvSpPr txBox="1"/>
          <p:nvPr/>
        </p:nvSpPr>
        <p:spPr>
          <a:xfrm rot="16200000">
            <a:off x="10845377" y="3599792"/>
            <a:ext cx="20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ХЭРЭГЛЭГЧИД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ЗОРИУЛСАН 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ВеБ СИСТЕМ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8EAC8967-103C-46E1-91BF-41DAAD9E420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68" y="3694357"/>
            <a:ext cx="457200" cy="4572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FFCFDAA-5656-4CD1-86A6-547CBAE49A25}"/>
              </a:ext>
            </a:extLst>
          </p:cNvPr>
          <p:cNvSpPr/>
          <p:nvPr/>
        </p:nvSpPr>
        <p:spPr>
          <a:xfrm>
            <a:off x="3332027" y="92551"/>
            <a:ext cx="738491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altLang="mn-MN" sz="1600" b="1">
                <a:solidFill>
                  <a:srgbClr val="000066"/>
                </a:solidFill>
                <a:latin typeface="Mon Advertisement" panose="02020500000000000000" pitchFamily="18" charset="0"/>
              </a:rPr>
              <a:t>ХЭРЭГЛЭЧИЙН ЭРХ </a:t>
            </a:r>
            <a:r>
              <a:rPr lang="mn-MN" altLang="mn-MN" sz="1600">
                <a:solidFill>
                  <a:srgbClr val="FF5969"/>
                </a:solidFill>
                <a:latin typeface="Mon Advertisement" panose="02020500000000000000" pitchFamily="18" charset="0"/>
              </a:rPr>
              <a:t>/ГХБХБГ-ЫН БАРИЛГА ХОТ БАЙГУУЛАЛТЫН ХЭЛТСИЙН МЭРГЭЖИЛТЭН/ </a:t>
            </a:r>
            <a:endParaRPr lang="en-US" altLang="mn-MN" sz="1600" dirty="0">
              <a:solidFill>
                <a:srgbClr val="FF5969"/>
              </a:solidFill>
              <a:latin typeface="Mon Advertisement" panose="02020500000000000000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184D2-8AFC-4D7A-8941-572189EA3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146" y="1596691"/>
            <a:ext cx="1699753" cy="23474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B179B9-D911-4D27-8D59-ACC88C857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5776" y="1591725"/>
            <a:ext cx="1662633" cy="23516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325D2C-65E4-4CAE-AFD2-AFB16D00AD7D}"/>
              </a:ext>
            </a:extLst>
          </p:cNvPr>
          <p:cNvSpPr txBox="1"/>
          <p:nvPr/>
        </p:nvSpPr>
        <p:spPr>
          <a:xfrm>
            <a:off x="7283147" y="998583"/>
            <a:ext cx="16997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Тэг, тэнхлэгийг мэдээллийн санд хүлээн авсан бүртгэлийн хуудас</a:t>
            </a: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0F0E7-80AE-4E6E-9AAD-32F7CA6B0F6F}"/>
              </a:ext>
            </a:extLst>
          </p:cNvPr>
          <p:cNvSpPr txBox="1"/>
          <p:nvPr/>
        </p:nvSpPr>
        <p:spPr>
          <a:xfrm>
            <a:off x="9297217" y="994666"/>
            <a:ext cx="16997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mn-MN" sz="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Гүйцэтгэлийн зураг</a:t>
            </a:r>
          </a:p>
          <a:p>
            <a:pPr algn="ctr"/>
            <a:endParaRPr lang="mn-MN" sz="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3A9DB2-120D-488D-B5A3-C14DA255E5A2}"/>
              </a:ext>
            </a:extLst>
          </p:cNvPr>
          <p:cNvSpPr txBox="1"/>
          <p:nvPr/>
        </p:nvSpPr>
        <p:spPr>
          <a:xfrm>
            <a:off x="8314337" y="4109447"/>
            <a:ext cx="169975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n-MN" sz="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Барилга, байгууламжийн маягт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E39582-02DF-4CF1-A711-33B3CA013F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16188"/>
          <a:stretch/>
        </p:blipFill>
        <p:spPr>
          <a:xfrm>
            <a:off x="8384592" y="4390688"/>
            <a:ext cx="1610713" cy="23747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Rectangle: Rounded Corners 105">
            <a:extLst>
              <a:ext uri="{FF2B5EF4-FFF2-40B4-BE49-F238E27FC236}">
                <a16:creationId xmlns:a16="http://schemas.microsoft.com/office/drawing/2014/main" id="{57E96F28-4353-47F6-B7E4-F1A479BE09DD}"/>
              </a:ext>
            </a:extLst>
          </p:cNvPr>
          <p:cNvSpPr/>
          <p:nvPr/>
        </p:nvSpPr>
        <p:spPr>
          <a:xfrm rot="16200000">
            <a:off x="2267611" y="3210342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E20B8F7-497C-4183-B838-B3FD7D1BFCB0}"/>
              </a:ext>
            </a:extLst>
          </p:cNvPr>
          <p:cNvSpPr/>
          <p:nvPr/>
        </p:nvSpPr>
        <p:spPr>
          <a:xfrm>
            <a:off x="623620" y="4555943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74685D-DCE9-41EC-A152-9E924BAB1F16}"/>
              </a:ext>
            </a:extLst>
          </p:cNvPr>
          <p:cNvSpPr/>
          <p:nvPr/>
        </p:nvSpPr>
        <p:spPr>
          <a:xfrm>
            <a:off x="704853" y="4633378"/>
            <a:ext cx="786146" cy="786146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93BAF05-3382-46B6-82B8-A2442687D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91" y="4663008"/>
            <a:ext cx="719530" cy="72056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E7B44DB-B23A-4112-B339-6A90B7399C41}"/>
              </a:ext>
            </a:extLst>
          </p:cNvPr>
          <p:cNvSpPr/>
          <p:nvPr/>
        </p:nvSpPr>
        <p:spPr>
          <a:xfrm>
            <a:off x="1588634" y="4611972"/>
            <a:ext cx="279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Инженерийн дэд бүтэц</a:t>
            </a:r>
          </a:p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 хангамж, дулаан хангамж, ариутгах татуурга, цахилгаан</a:t>
            </a:r>
            <a:r>
              <a:rPr lang="en-US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хангамжийн мэдээллийг бүртгэх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7" name="Rectangle: Rounded Corners 105">
            <a:extLst>
              <a:ext uri="{FF2B5EF4-FFF2-40B4-BE49-F238E27FC236}">
                <a16:creationId xmlns:a16="http://schemas.microsoft.com/office/drawing/2014/main" id="{16AE64FA-785C-40C7-B1E1-500DFD760A57}"/>
              </a:ext>
            </a:extLst>
          </p:cNvPr>
          <p:cNvSpPr/>
          <p:nvPr/>
        </p:nvSpPr>
        <p:spPr>
          <a:xfrm rot="16200000">
            <a:off x="2210758" y="4476714"/>
            <a:ext cx="951216" cy="3638514"/>
          </a:xfrm>
          <a:prstGeom prst="roundRect">
            <a:avLst>
              <a:gd name="adj" fmla="val 50000"/>
            </a:avLst>
          </a:prstGeom>
          <a:solidFill>
            <a:srgbClr val="BFBF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0B58684-9C22-44B3-A247-27984E16E9F3}"/>
              </a:ext>
            </a:extLst>
          </p:cNvPr>
          <p:cNvSpPr/>
          <p:nvPr/>
        </p:nvSpPr>
        <p:spPr>
          <a:xfrm>
            <a:off x="623619" y="5826659"/>
            <a:ext cx="951216" cy="9512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6A76E3-B08D-41C9-AE3C-4902B36B4CF7}"/>
              </a:ext>
            </a:extLst>
          </p:cNvPr>
          <p:cNvSpPr/>
          <p:nvPr/>
        </p:nvSpPr>
        <p:spPr>
          <a:xfrm>
            <a:off x="1560356" y="5992644"/>
            <a:ext cx="2799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20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Тохижилт ногоон байгууламжийн мэдээлэл бүртгэх</a:t>
            </a: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723F62A-52BF-4556-ABD6-1D35775FD3A4}"/>
              </a:ext>
            </a:extLst>
          </p:cNvPr>
          <p:cNvSpPr/>
          <p:nvPr/>
        </p:nvSpPr>
        <p:spPr>
          <a:xfrm>
            <a:off x="714378" y="5912422"/>
            <a:ext cx="781047" cy="786146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3A75E28-0764-4CDC-803A-94C0745E3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87" y="5910055"/>
            <a:ext cx="760004" cy="79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8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4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8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3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8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1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7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1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4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800"/>
                            </p:stCondLst>
                            <p:childTnLst>
                              <p:par>
                                <p:cTn id="1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4" grpId="0" animBg="1"/>
      <p:bldP spid="5" grpId="0" animBg="1"/>
      <p:bldP spid="31" grpId="0" animBg="1"/>
      <p:bldP spid="33" grpId="0" animBg="1"/>
      <p:bldP spid="34" grpId="0" animBg="1"/>
      <p:bldP spid="36" grpId="0" animBg="1"/>
      <p:bldP spid="56" grpId="0"/>
      <p:bldP spid="57" grpId="0" animBg="1"/>
      <p:bldP spid="58" grpId="0" animBg="1"/>
      <p:bldP spid="60" grpId="0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9D494-BEF7-4A9E-8533-6BC317C43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006" y="2318209"/>
            <a:ext cx="2948657" cy="29486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128143-8743-4438-B603-DDDAD10DDF0B}"/>
              </a:ext>
            </a:extLst>
          </p:cNvPr>
          <p:cNvGrpSpPr/>
          <p:nvPr/>
        </p:nvGrpSpPr>
        <p:grpSpPr>
          <a:xfrm>
            <a:off x="926933" y="1074562"/>
            <a:ext cx="3200400" cy="677845"/>
            <a:chOff x="315188" y="1246012"/>
            <a:chExt cx="3200400" cy="677845"/>
          </a:xfrm>
        </p:grpSpPr>
        <p:sp>
          <p:nvSpPr>
            <p:cNvPr id="4" name="Rectangle: Rounded Corners 105">
              <a:extLst>
                <a:ext uri="{FF2B5EF4-FFF2-40B4-BE49-F238E27FC236}">
                  <a16:creationId xmlns:a16="http://schemas.microsoft.com/office/drawing/2014/main" id="{55A409C8-B554-4A81-B23C-43F33DE69088}"/>
                </a:ext>
              </a:extLst>
            </p:cNvPr>
            <p:cNvSpPr/>
            <p:nvPr/>
          </p:nvSpPr>
          <p:spPr>
            <a:xfrm rot="16200000">
              <a:off x="1591435" y="-2248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46BE048-C3CC-41D3-9A5F-4352A8FDC076}"/>
                </a:ext>
              </a:extLst>
            </p:cNvPr>
            <p:cNvSpPr/>
            <p:nvPr/>
          </p:nvSpPr>
          <p:spPr>
            <a:xfrm>
              <a:off x="318156" y="1275951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DEE11-90F1-43F8-9F6E-5E88DD3E6C62}"/>
                </a:ext>
              </a:extLst>
            </p:cNvPr>
            <p:cNvSpPr/>
            <p:nvPr/>
          </p:nvSpPr>
          <p:spPr>
            <a:xfrm>
              <a:off x="382946" y="1340742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AC3C40-87CF-4168-A2CD-CF6319D00499}"/>
                </a:ext>
              </a:extLst>
            </p:cNvPr>
            <p:cNvSpPr/>
            <p:nvPr/>
          </p:nvSpPr>
          <p:spPr>
            <a:xfrm>
              <a:off x="1292982" y="1246012"/>
              <a:ext cx="15344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ИЛГЭЭСЭН ХҮСЭЛТИЙН ЯВЦЫГ ХЯНАХ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73D91C-55ED-40C5-913B-B095BA41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8" y="1386496"/>
              <a:ext cx="365760" cy="36576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673992-5834-4340-874B-14F5EFF99B38}"/>
              </a:ext>
            </a:extLst>
          </p:cNvPr>
          <p:cNvGrpSpPr/>
          <p:nvPr/>
        </p:nvGrpSpPr>
        <p:grpSpPr>
          <a:xfrm>
            <a:off x="902971" y="2010171"/>
            <a:ext cx="3200400" cy="723960"/>
            <a:chOff x="291226" y="2086371"/>
            <a:chExt cx="3200400" cy="723960"/>
          </a:xfrm>
        </p:grpSpPr>
        <p:sp>
          <p:nvSpPr>
            <p:cNvPr id="16" name="Rectangle: Rounded Corners 105">
              <a:extLst>
                <a:ext uri="{FF2B5EF4-FFF2-40B4-BE49-F238E27FC236}">
                  <a16:creationId xmlns:a16="http://schemas.microsoft.com/office/drawing/2014/main" id="{66E18163-EFEE-4366-A948-E6632A8C464D}"/>
                </a:ext>
              </a:extLst>
            </p:cNvPr>
            <p:cNvSpPr/>
            <p:nvPr/>
          </p:nvSpPr>
          <p:spPr>
            <a:xfrm rot="16200000">
              <a:off x="1567473" y="860013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FFF158D-3DA7-4CAB-84EE-C07F5F34FA1F}"/>
                </a:ext>
              </a:extLst>
            </p:cNvPr>
            <p:cNvSpPr/>
            <p:nvPr/>
          </p:nvSpPr>
          <p:spPr>
            <a:xfrm>
              <a:off x="318156" y="2086371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710B2D-80AE-447F-9465-E3F471E88EBD}"/>
                </a:ext>
              </a:extLst>
            </p:cNvPr>
            <p:cNvSpPr/>
            <p:nvPr/>
          </p:nvSpPr>
          <p:spPr>
            <a:xfrm>
              <a:off x="382946" y="2151162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E470D3-2EB8-4A4F-83E2-B200F09322BE}"/>
                </a:ext>
              </a:extLst>
            </p:cNvPr>
            <p:cNvSpPr/>
            <p:nvPr/>
          </p:nvSpPr>
          <p:spPr>
            <a:xfrm>
              <a:off x="934826" y="2164000"/>
              <a:ext cx="24634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БАРИЛГА, БАЙГУУЛАМЖ БАРИХАД ШААРДАГДАХ ЗӨВШӨӨРӨЛ ДҮГНЭЛТИЙГ ХАРАХ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918FE0-0697-48AE-846C-B80F49371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30"/>
            <a:stretch/>
          </p:blipFill>
          <p:spPr>
            <a:xfrm>
              <a:off x="436554" y="2221258"/>
              <a:ext cx="411108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5C4D7-2BEB-4B3F-9400-0B980B4DF090}"/>
              </a:ext>
            </a:extLst>
          </p:cNvPr>
          <p:cNvGrpSpPr/>
          <p:nvPr/>
        </p:nvGrpSpPr>
        <p:grpSpPr>
          <a:xfrm>
            <a:off x="926933" y="3038662"/>
            <a:ext cx="3200400" cy="668908"/>
            <a:chOff x="315188" y="3063392"/>
            <a:chExt cx="3200400" cy="668908"/>
          </a:xfrm>
        </p:grpSpPr>
        <p:sp>
          <p:nvSpPr>
            <p:cNvPr id="22" name="Rectangle: Rounded Corners 105">
              <a:extLst>
                <a:ext uri="{FF2B5EF4-FFF2-40B4-BE49-F238E27FC236}">
                  <a16:creationId xmlns:a16="http://schemas.microsoft.com/office/drawing/2014/main" id="{5EB40971-3694-4B1C-8FDC-304112EF4418}"/>
                </a:ext>
              </a:extLst>
            </p:cNvPr>
            <p:cNvSpPr/>
            <p:nvPr/>
          </p:nvSpPr>
          <p:spPr>
            <a:xfrm rot="16200000">
              <a:off x="1591435" y="1787145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AEA770-8B42-4F83-AA26-8DB6220CCB9E}"/>
                </a:ext>
              </a:extLst>
            </p:cNvPr>
            <p:cNvSpPr/>
            <p:nvPr/>
          </p:nvSpPr>
          <p:spPr>
            <a:xfrm>
              <a:off x="318156" y="3084394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554D405-F6BE-4741-8765-9B203A1BAF33}"/>
                </a:ext>
              </a:extLst>
            </p:cNvPr>
            <p:cNvSpPr/>
            <p:nvPr/>
          </p:nvSpPr>
          <p:spPr>
            <a:xfrm>
              <a:off x="382946" y="3149185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7089DF-EE55-499F-892E-0F7F928EA283}"/>
                </a:ext>
              </a:extLst>
            </p:cNvPr>
            <p:cNvSpPr/>
            <p:nvPr/>
          </p:nvSpPr>
          <p:spPr>
            <a:xfrm>
              <a:off x="931552" y="3083429"/>
              <a:ext cx="25506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НИЙГМИЙН ДЭД БҮТЦИЙН БАРИЛГА БАЙГУУЛАМЖИЙН МЭДЭЭЛЛИЙГ ХАРАХ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DE1DE0E-88E2-40DF-8A14-CAE8F41A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8" y="3213990"/>
              <a:ext cx="365760" cy="36576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7D5D9-8A51-43EC-A4EF-6C7859E95877}"/>
              </a:ext>
            </a:extLst>
          </p:cNvPr>
          <p:cNvGrpSpPr/>
          <p:nvPr/>
        </p:nvGrpSpPr>
        <p:grpSpPr>
          <a:xfrm>
            <a:off x="926933" y="5012975"/>
            <a:ext cx="3200400" cy="661335"/>
            <a:chOff x="315188" y="5036569"/>
            <a:chExt cx="3200400" cy="661335"/>
          </a:xfrm>
        </p:grpSpPr>
        <p:sp>
          <p:nvSpPr>
            <p:cNvPr id="28" name="Rectangle: Rounded Corners 105">
              <a:extLst>
                <a:ext uri="{FF2B5EF4-FFF2-40B4-BE49-F238E27FC236}">
                  <a16:creationId xmlns:a16="http://schemas.microsoft.com/office/drawing/2014/main" id="{AEB7BD71-C309-49FF-B7CD-015B06C6FD9F}"/>
                </a:ext>
              </a:extLst>
            </p:cNvPr>
            <p:cNvSpPr/>
            <p:nvPr/>
          </p:nvSpPr>
          <p:spPr>
            <a:xfrm rot="16200000">
              <a:off x="1591435" y="3771799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BF21F1-FF38-4710-8A6F-AC28C4FC7741}"/>
                </a:ext>
              </a:extLst>
            </p:cNvPr>
            <p:cNvSpPr/>
            <p:nvPr/>
          </p:nvSpPr>
          <p:spPr>
            <a:xfrm>
              <a:off x="318156" y="5049998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F2BF6D9-9552-48FF-890E-D763528831A2}"/>
                </a:ext>
              </a:extLst>
            </p:cNvPr>
            <p:cNvSpPr/>
            <p:nvPr/>
          </p:nvSpPr>
          <p:spPr>
            <a:xfrm>
              <a:off x="382946" y="5114789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C5C4EA-8C44-468D-9F4B-BE6A0EE7816A}"/>
                </a:ext>
              </a:extLst>
            </p:cNvPr>
            <p:cNvSpPr/>
            <p:nvPr/>
          </p:nvSpPr>
          <p:spPr>
            <a:xfrm>
              <a:off x="931552" y="5036569"/>
              <a:ext cx="2432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ХӨГЖЛИЙН ЕРӨНХИЙ ТӨЛӨВЛӨГӨӨ, ОРОН ЗАЙН ДАВХАРГЫН МЭДЭЭЛЛИЙГ ХАРАХ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8F3977-0F09-49EC-A295-45C63B3F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8" y="5182593"/>
              <a:ext cx="365760" cy="36576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79C93D-F874-42CB-83D9-E8D011132DCA}"/>
              </a:ext>
            </a:extLst>
          </p:cNvPr>
          <p:cNvGrpSpPr/>
          <p:nvPr/>
        </p:nvGrpSpPr>
        <p:grpSpPr>
          <a:xfrm>
            <a:off x="926933" y="5985726"/>
            <a:ext cx="3200400" cy="659383"/>
            <a:chOff x="315188" y="5770059"/>
            <a:chExt cx="3200400" cy="659383"/>
          </a:xfrm>
        </p:grpSpPr>
        <p:sp>
          <p:nvSpPr>
            <p:cNvPr id="34" name="Rectangle: Rounded Corners 105">
              <a:extLst>
                <a:ext uri="{FF2B5EF4-FFF2-40B4-BE49-F238E27FC236}">
                  <a16:creationId xmlns:a16="http://schemas.microsoft.com/office/drawing/2014/main" id="{C65EC424-34F6-482B-B863-21128D968906}"/>
                </a:ext>
              </a:extLst>
            </p:cNvPr>
            <p:cNvSpPr/>
            <p:nvPr/>
          </p:nvSpPr>
          <p:spPr>
            <a:xfrm rot="16200000">
              <a:off x="1591435" y="4493812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AA10C04-FD31-4129-A93C-34083A3A47DE}"/>
                </a:ext>
              </a:extLst>
            </p:cNvPr>
            <p:cNvSpPr/>
            <p:nvPr/>
          </p:nvSpPr>
          <p:spPr>
            <a:xfrm>
              <a:off x="318156" y="5781536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59C032-0F95-48F7-A965-2CE353148478}"/>
                </a:ext>
              </a:extLst>
            </p:cNvPr>
            <p:cNvSpPr/>
            <p:nvPr/>
          </p:nvSpPr>
          <p:spPr>
            <a:xfrm>
              <a:off x="382946" y="5846327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BF2EB0-091F-4CBB-893E-009EF6889837}"/>
                </a:ext>
              </a:extLst>
            </p:cNvPr>
            <p:cNvSpPr/>
            <p:nvPr/>
          </p:nvSpPr>
          <p:spPr>
            <a:xfrm>
              <a:off x="1292982" y="5875422"/>
              <a:ext cx="153444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ХҮСЭЛТ ИЛГЭЭХ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CE563CD-247B-4D8D-85DA-8E80494B5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8" y="5928499"/>
              <a:ext cx="365760" cy="36576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3A46C3-30E8-4F37-A94A-5DA30BA88654}"/>
              </a:ext>
            </a:extLst>
          </p:cNvPr>
          <p:cNvGrpSpPr/>
          <p:nvPr/>
        </p:nvGrpSpPr>
        <p:grpSpPr>
          <a:xfrm>
            <a:off x="926932" y="4017839"/>
            <a:ext cx="3200400" cy="707008"/>
            <a:chOff x="315188" y="4335708"/>
            <a:chExt cx="3200400" cy="707008"/>
          </a:xfrm>
        </p:grpSpPr>
        <p:sp>
          <p:nvSpPr>
            <p:cNvPr id="40" name="Rectangle: Rounded Corners 105">
              <a:extLst>
                <a:ext uri="{FF2B5EF4-FFF2-40B4-BE49-F238E27FC236}">
                  <a16:creationId xmlns:a16="http://schemas.microsoft.com/office/drawing/2014/main" id="{AFB84CA9-0DE2-4829-9A8C-5CF7AF1957B4}"/>
                </a:ext>
              </a:extLst>
            </p:cNvPr>
            <p:cNvSpPr/>
            <p:nvPr/>
          </p:nvSpPr>
          <p:spPr>
            <a:xfrm rot="16200000">
              <a:off x="1591435" y="3059461"/>
              <a:ext cx="647906" cy="3200400"/>
            </a:xfrm>
            <a:prstGeom prst="roundRect">
              <a:avLst>
                <a:gd name="adj" fmla="val 50000"/>
              </a:avLst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BD23CE1-B539-4DF7-9CA4-E673D5DC4CA8}"/>
                </a:ext>
              </a:extLst>
            </p:cNvPr>
            <p:cNvSpPr/>
            <p:nvPr/>
          </p:nvSpPr>
          <p:spPr>
            <a:xfrm>
              <a:off x="318156" y="4394810"/>
              <a:ext cx="647906" cy="64790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D610E7-70F8-4691-8D4A-7D121DE71935}"/>
                </a:ext>
              </a:extLst>
            </p:cNvPr>
            <p:cNvSpPr/>
            <p:nvPr/>
          </p:nvSpPr>
          <p:spPr>
            <a:xfrm>
              <a:off x="382946" y="4459601"/>
              <a:ext cx="518325" cy="518325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53D98CF-F0E5-484D-B4DF-47788112D67C}"/>
                </a:ext>
              </a:extLst>
            </p:cNvPr>
            <p:cNvSpPr/>
            <p:nvPr/>
          </p:nvSpPr>
          <p:spPr>
            <a:xfrm>
              <a:off x="966061" y="4361463"/>
              <a:ext cx="24322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mn-MN" sz="1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БАРИЛГА, БАЙГУУЛАМЖИЙН, БАЙРШИЛ, ХҮЧИН ЧАДЛЫН МЭДЭЭЛЛИЙГ ХАРАХ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5E103C3-1D1A-42E9-88C7-0B40CC3E1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8" y="4543455"/>
              <a:ext cx="365760" cy="365760"/>
            </a:xfrm>
            <a:prstGeom prst="rect">
              <a:avLst/>
            </a:prstGeom>
          </p:spPr>
        </p:pic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048FD3C3-411A-4CF0-9143-58017DB805D5}"/>
              </a:ext>
            </a:extLst>
          </p:cNvPr>
          <p:cNvSpPr/>
          <p:nvPr/>
        </p:nvSpPr>
        <p:spPr>
          <a:xfrm>
            <a:off x="1472007" y="2739399"/>
            <a:ext cx="2112264" cy="211534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105">
            <a:extLst>
              <a:ext uri="{FF2B5EF4-FFF2-40B4-BE49-F238E27FC236}">
                <a16:creationId xmlns:a16="http://schemas.microsoft.com/office/drawing/2014/main" id="{D9D33E1E-A8D5-480A-836B-D7B9817A50A0}"/>
              </a:ext>
            </a:extLst>
          </p:cNvPr>
          <p:cNvSpPr/>
          <p:nvPr/>
        </p:nvSpPr>
        <p:spPr>
          <a:xfrm rot="16200000">
            <a:off x="2357094" y="1829844"/>
            <a:ext cx="2144790" cy="3925389"/>
          </a:xfrm>
          <a:prstGeom prst="roundRect">
            <a:avLst>
              <a:gd name="adj" fmla="val 49582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2E6749-77B1-4B75-AFDF-D0B4C66BF233}"/>
              </a:ext>
            </a:extLst>
          </p:cNvPr>
          <p:cNvSpPr/>
          <p:nvPr/>
        </p:nvSpPr>
        <p:spPr>
          <a:xfrm>
            <a:off x="1751485" y="2909370"/>
            <a:ext cx="1737360" cy="1737360"/>
          </a:xfrm>
          <a:prstGeom prst="ellipse">
            <a:avLst/>
          </a:prstGeom>
          <a:solidFill>
            <a:srgbClr val="91D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AEF2F3-3157-4E23-87C8-A7E753E0AC8C}"/>
              </a:ext>
            </a:extLst>
          </p:cNvPr>
          <p:cNvSpPr/>
          <p:nvPr/>
        </p:nvSpPr>
        <p:spPr>
          <a:xfrm>
            <a:off x="1751106" y="2912537"/>
            <a:ext cx="1737360" cy="1737360"/>
          </a:xfrm>
          <a:prstGeom prst="ellipse">
            <a:avLst/>
          </a:prstGeom>
          <a:solidFill>
            <a:srgbClr val="006C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8C43879-04A6-48A4-A290-AABBA61F4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53" y="3313276"/>
            <a:ext cx="796865" cy="796865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2809667-6BBD-4235-8E96-DD4CD0AF8345}"/>
              </a:ext>
            </a:extLst>
          </p:cNvPr>
          <p:cNvCxnSpPr/>
          <p:nvPr/>
        </p:nvCxnSpPr>
        <p:spPr>
          <a:xfrm>
            <a:off x="4127333" y="3900378"/>
            <a:ext cx="365760" cy="0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B6D0F20-A208-4D26-A44B-B45AD47AB6B4}"/>
              </a:ext>
            </a:extLst>
          </p:cNvPr>
          <p:cNvCxnSpPr>
            <a:cxnSpLocks/>
          </p:cNvCxnSpPr>
          <p:nvPr/>
        </p:nvCxnSpPr>
        <p:spPr>
          <a:xfrm>
            <a:off x="4493093" y="2430435"/>
            <a:ext cx="4485806" cy="0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22AAB3-E232-4BEC-A591-1A74F29C9D0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61573" y="3161955"/>
            <a:ext cx="1463040" cy="0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26CC876-F989-4463-93FC-B5F370152759}"/>
              </a:ext>
            </a:extLst>
          </p:cNvPr>
          <p:cNvCxnSpPr>
            <a:cxnSpLocks/>
          </p:cNvCxnSpPr>
          <p:nvPr/>
        </p:nvCxnSpPr>
        <p:spPr>
          <a:xfrm>
            <a:off x="8978899" y="2430435"/>
            <a:ext cx="0" cy="3094324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4F2347-270A-4ACA-8D94-C103198E21EC}"/>
              </a:ext>
            </a:extLst>
          </p:cNvPr>
          <p:cNvCxnSpPr>
            <a:cxnSpLocks/>
          </p:cNvCxnSpPr>
          <p:nvPr/>
        </p:nvCxnSpPr>
        <p:spPr>
          <a:xfrm>
            <a:off x="7378700" y="5524759"/>
            <a:ext cx="1600198" cy="0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845DD2F-725E-41E6-9B9B-1B69D447C506}"/>
              </a:ext>
            </a:extLst>
          </p:cNvPr>
          <p:cNvCxnSpPr>
            <a:cxnSpLocks/>
          </p:cNvCxnSpPr>
          <p:nvPr/>
        </p:nvCxnSpPr>
        <p:spPr>
          <a:xfrm flipV="1">
            <a:off x="7397281" y="4591346"/>
            <a:ext cx="0" cy="917253"/>
          </a:xfrm>
          <a:prstGeom prst="line">
            <a:avLst/>
          </a:prstGeom>
          <a:ln w="19050">
            <a:solidFill>
              <a:srgbClr val="006C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40A770C-0E10-4ED1-B503-6BD7C453FE1D}"/>
              </a:ext>
            </a:extLst>
          </p:cNvPr>
          <p:cNvSpPr txBox="1"/>
          <p:nvPr/>
        </p:nvSpPr>
        <p:spPr>
          <a:xfrm>
            <a:off x="5392184" y="1193699"/>
            <a:ext cx="266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solidFill>
                  <a:srgbClr val="FF5969"/>
                </a:solidFill>
                <a:latin typeface="+mj-lt"/>
              </a:rPr>
              <a:t>ИРГЭН, АЖ АХУЙН НЭГЖ ЦАГ ХУГАЦАА, ОРОН ЗАЙНААС </a:t>
            </a:r>
            <a:r>
              <a:rPr lang="mn-MN" sz="1600" b="1">
                <a:solidFill>
                  <a:srgbClr val="FF5969"/>
                </a:solidFill>
                <a:latin typeface="+mj-lt"/>
              </a:rPr>
              <a:t>ҮЛ ХАМААРАН</a:t>
            </a:r>
            <a:r>
              <a:rPr lang="mn-MN" sz="1600" b="1" dirty="0">
                <a:solidFill>
                  <a:srgbClr val="FF5969"/>
                </a:solidFill>
                <a:latin typeface="+mj-lt"/>
              </a:rPr>
              <a:t> </a:t>
            </a:r>
            <a:r>
              <a:rPr lang="mn-MN" sz="1600" b="1">
                <a:solidFill>
                  <a:srgbClr val="FF5969"/>
                </a:solidFill>
                <a:latin typeface="+mj-lt"/>
              </a:rPr>
              <a:t>ҮЙЛЧИЛГЭЭГ                        </a:t>
            </a:r>
            <a:r>
              <a:rPr lang="mn-MN" sz="1600" b="1" dirty="0">
                <a:solidFill>
                  <a:srgbClr val="FF5969"/>
                </a:solidFill>
                <a:latin typeface="+mj-lt"/>
              </a:rPr>
              <a:t>АВНА</a:t>
            </a:r>
            <a:endParaRPr lang="en-US" sz="1600" b="1" dirty="0">
              <a:solidFill>
                <a:srgbClr val="FF5969"/>
              </a:solidFill>
              <a:latin typeface="+mj-lt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19B5184-78D0-41E3-9A54-C36515677134}"/>
              </a:ext>
            </a:extLst>
          </p:cNvPr>
          <p:cNvSpPr/>
          <p:nvPr/>
        </p:nvSpPr>
        <p:spPr>
          <a:xfrm>
            <a:off x="11048997" y="2779958"/>
            <a:ext cx="1143000" cy="2286000"/>
          </a:xfrm>
          <a:custGeom>
            <a:avLst/>
            <a:gdLst>
              <a:gd name="connsiteX0" fmla="*/ 1143000 w 1143000"/>
              <a:gd name="connsiteY0" fmla="*/ 0 h 2286000"/>
              <a:gd name="connsiteX1" fmla="*/ 1143000 w 1143000"/>
              <a:gd name="connsiteY1" fmla="*/ 2286000 h 2286000"/>
              <a:gd name="connsiteX2" fmla="*/ 0 w 1143000"/>
              <a:gd name="connsiteY2" fmla="*/ 1143000 h 2286000"/>
              <a:gd name="connsiteX3" fmla="*/ 1143000 w 1143000"/>
              <a:gd name="connsiteY3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" h="2286000">
                <a:moveTo>
                  <a:pt x="1143000" y="0"/>
                </a:moveTo>
                <a:lnTo>
                  <a:pt x="1143000" y="2286000"/>
                </a:ln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741B30B-327A-4719-9EB8-E40C6326A9C1}"/>
              </a:ext>
            </a:extLst>
          </p:cNvPr>
          <p:cNvSpPr txBox="1"/>
          <p:nvPr/>
        </p:nvSpPr>
        <p:spPr>
          <a:xfrm rot="16200000">
            <a:off x="10845377" y="3599792"/>
            <a:ext cx="20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ОЛОН НИЙТЭД ЗОРИУЛСАН ВеБ СИСТЕМ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9D39148-889F-4C50-9C86-BF8FC631BB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68" y="3694357"/>
            <a:ext cx="457200" cy="4572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AEFA03D-8863-4E05-98B3-9170CC0C06F5}"/>
              </a:ext>
            </a:extLst>
          </p:cNvPr>
          <p:cNvSpPr txBox="1"/>
          <p:nvPr/>
        </p:nvSpPr>
        <p:spPr>
          <a:xfrm>
            <a:off x="3750840" y="199934"/>
            <a:ext cx="6480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altLang="mn-MN" sz="1600" b="1">
                <a:solidFill>
                  <a:srgbClr val="000066"/>
                </a:solidFill>
                <a:latin typeface="Mon Advertisement" panose="02020500000000000000" pitchFamily="18" charset="0"/>
              </a:rPr>
              <a:t>ХЭРЭГЛЭЧИЙН ЭРХ </a:t>
            </a:r>
            <a:r>
              <a:rPr lang="mn-MN" altLang="mn-MN" sz="1600">
                <a:solidFill>
                  <a:srgbClr val="FF5969"/>
                </a:solidFill>
                <a:latin typeface="Mon Advertisement" panose="02020500000000000000" pitchFamily="18" charset="0"/>
              </a:rPr>
              <a:t>/ИРГЭН, ХУУЛИЙН ЭТГЭЭД/ </a:t>
            </a:r>
            <a:endParaRPr lang="en-US" altLang="mn-MN" sz="1600" dirty="0">
              <a:solidFill>
                <a:srgbClr val="FF5969"/>
              </a:solidFill>
              <a:latin typeface="Mon Advertisement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1.45833E-6 0.215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8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109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216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3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0.320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7B8E33-75FB-4947-9CC1-AF461D4A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71" y="911560"/>
            <a:ext cx="9122489" cy="5896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FC405-F768-454B-8D2A-0FAE2A6A6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/>
          <a:stretch/>
        </p:blipFill>
        <p:spPr>
          <a:xfrm>
            <a:off x="135293" y="902904"/>
            <a:ext cx="11921413" cy="5905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8A359-DA34-4F1B-A059-DDB5BB415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" y="918129"/>
            <a:ext cx="11921413" cy="5889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7F891F-88E7-4FB3-8455-8B93590B8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" y="902904"/>
            <a:ext cx="11938002" cy="5889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79EF2D-AED6-4DE8-B3AA-06069FD54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" y="920039"/>
            <a:ext cx="11955623" cy="58726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FF02A2-C09C-41C1-ABDB-6CE6A0332073}"/>
              </a:ext>
            </a:extLst>
          </p:cNvPr>
          <p:cNvSpPr txBox="1"/>
          <p:nvPr/>
        </p:nvSpPr>
        <p:spPr>
          <a:xfrm>
            <a:off x="4917281" y="215384"/>
            <a:ext cx="4979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altLang="mn-MN" sz="1600" b="1">
                <a:solidFill>
                  <a:srgbClr val="000066"/>
                </a:solidFill>
                <a:latin typeface="Mon Advertisement" panose="02020500000000000000" pitchFamily="18" charset="0"/>
              </a:rPr>
              <a:t>ЦАХИМ СИСТЕМИЙН </a:t>
            </a:r>
            <a:r>
              <a:rPr lang="mn-MN" altLang="mn-MN" sz="1600" b="1">
                <a:solidFill>
                  <a:srgbClr val="DA635D"/>
                </a:solidFill>
                <a:latin typeface="Mon Advertisement" panose="02020500000000000000" pitchFamily="18" charset="0"/>
              </a:rPr>
              <a:t>ҮЙЛ АЖИЛЛАГАА</a:t>
            </a:r>
            <a:endParaRPr lang="en-US" sz="1600">
              <a:solidFill>
                <a:srgbClr val="DA635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CDA2E-5F2B-4F22-BBD6-A831DE894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64" y="918129"/>
            <a:ext cx="11955030" cy="5889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DBA1D2-73E1-49B1-A1F0-94AFC5610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2" y="918129"/>
            <a:ext cx="11871054" cy="59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17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391</Words>
  <Application>Microsoft Office PowerPoint</Application>
  <PresentationFormat>Widescreen</PresentationFormat>
  <Paragraphs>65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Bahnschrift Condensed</vt:lpstr>
      <vt:lpstr>Calibri</vt:lpstr>
      <vt:lpstr>Calibri Light</vt:lpstr>
      <vt:lpstr>Mon Advertisement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Nyamdavaa P</dc:creator>
  <cp:lastModifiedBy>da_undrakh</cp:lastModifiedBy>
  <cp:revision>520</cp:revision>
  <dcterms:created xsi:type="dcterms:W3CDTF">2018-12-20T02:55:01Z</dcterms:created>
  <dcterms:modified xsi:type="dcterms:W3CDTF">2021-02-02T04:47:50Z</dcterms:modified>
</cp:coreProperties>
</file>